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9601200" cy="12801600" type="A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17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76" d="100"/>
          <a:sy n="76" d="100"/>
        </p:scale>
        <p:origin x="1440" y="-6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4B853744-EB3D-4507-9524-9111089BFC1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84140" b="2058"/>
          <a:stretch/>
        </p:blipFill>
        <p:spPr>
          <a:xfrm>
            <a:off x="0" y="10926305"/>
            <a:ext cx="9608047" cy="1875295"/>
          </a:xfrm>
          <a:prstGeom prst="rect">
            <a:avLst/>
          </a:prstGeom>
        </p:spPr>
      </p:pic>
      <p:sp>
        <p:nvSpPr>
          <p:cNvPr id="9" name="Rectangle 8">
            <a:extLst>
              <a:ext uri="{FF2B5EF4-FFF2-40B4-BE49-F238E27FC236}">
                <a16:creationId xmlns:a16="http://schemas.microsoft.com/office/drawing/2014/main" xmlns="" id="{B631603D-0BDF-4019-841B-92043F38F02A}"/>
              </a:ext>
            </a:extLst>
          </p:cNvPr>
          <p:cNvSpPr/>
          <p:nvPr userDrawn="1"/>
        </p:nvSpPr>
        <p:spPr>
          <a:xfrm>
            <a:off x="356460" y="325464"/>
            <a:ext cx="8896027" cy="10445858"/>
          </a:xfrm>
          <a:prstGeom prst="rect">
            <a:avLst/>
          </a:prstGeom>
          <a:solidFill>
            <a:schemeClr val="bg1">
              <a:lumMod val="9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4" name="TextBox 3">
            <a:extLst>
              <a:ext uri="{FF2B5EF4-FFF2-40B4-BE49-F238E27FC236}">
                <a16:creationId xmlns:a16="http://schemas.microsoft.com/office/drawing/2014/main" xmlns="" id="{D71BAECD-2130-468A-812B-78EFE0ABC8F6}"/>
              </a:ext>
            </a:extLst>
          </p:cNvPr>
          <p:cNvSpPr txBox="1"/>
          <p:nvPr userDrawn="1"/>
        </p:nvSpPr>
        <p:spPr>
          <a:xfrm>
            <a:off x="356459" y="681925"/>
            <a:ext cx="8888281" cy="461665"/>
          </a:xfrm>
          <a:prstGeom prst="rect">
            <a:avLst/>
          </a:prstGeom>
          <a:noFill/>
        </p:spPr>
        <p:txBody>
          <a:bodyPr wrap="square" rtlCol="0">
            <a:spAutoFit/>
          </a:bodyPr>
          <a:lstStyle/>
          <a:p>
            <a:pPr algn="ctr"/>
            <a:r>
              <a:rPr lang="el-GR" sz="2400" b="1" dirty="0">
                <a:solidFill>
                  <a:srgbClr val="D51735"/>
                </a:solidFill>
                <a:latin typeface="Arial Narrow" panose="020B0606020202030204" pitchFamily="34" charset="0"/>
                <a:cs typeface="Arial" panose="020B0604020202020204" pitchFamily="34" charset="0"/>
              </a:rPr>
              <a:t>ΕΥΡΩΠΑΪΚΟ ΤΑΜΕΙΟ ΠΕΡΙΦΕΡΕΙΑΚΗΣ ΑΝΑΠΤΥΞΗΣ</a:t>
            </a:r>
          </a:p>
        </p:txBody>
      </p:sp>
      <p:sp>
        <p:nvSpPr>
          <p:cNvPr id="5" name="TextBox 4">
            <a:extLst>
              <a:ext uri="{FF2B5EF4-FFF2-40B4-BE49-F238E27FC236}">
                <a16:creationId xmlns:a16="http://schemas.microsoft.com/office/drawing/2014/main" xmlns="" id="{121334E3-B7B2-412F-AD92-6A34F95CCC42}"/>
              </a:ext>
            </a:extLst>
          </p:cNvPr>
          <p:cNvSpPr txBox="1"/>
          <p:nvPr userDrawn="1"/>
        </p:nvSpPr>
        <p:spPr>
          <a:xfrm>
            <a:off x="356461" y="1444189"/>
            <a:ext cx="8888280" cy="523220"/>
          </a:xfrm>
          <a:prstGeom prst="rect">
            <a:avLst/>
          </a:prstGeom>
          <a:noFill/>
        </p:spPr>
        <p:txBody>
          <a:bodyPr wrap="square" rtlCol="0">
            <a:spAutoFit/>
          </a:bodyPr>
          <a:lstStyle/>
          <a:p>
            <a:pPr algn="ctr"/>
            <a:r>
              <a:rPr lang="el-GR" sz="2800" dirty="0">
                <a:latin typeface="Arial Narrow" panose="020B0606020202030204" pitchFamily="34" charset="0"/>
              </a:rPr>
              <a:t>Επιχειρησιακό Πρόγραμμα</a:t>
            </a:r>
            <a:r>
              <a:rPr lang="en-US" sz="2800" dirty="0">
                <a:latin typeface="Arial Narrow" panose="020B0606020202030204" pitchFamily="34" charset="0"/>
              </a:rPr>
              <a:t> “</a:t>
            </a:r>
            <a:r>
              <a:rPr lang="el-GR" sz="2800" dirty="0">
                <a:latin typeface="Arial Narrow" panose="020B0606020202030204" pitchFamily="34" charset="0"/>
              </a:rPr>
              <a:t>ΚΡΗΤΗ</a:t>
            </a:r>
            <a:r>
              <a:rPr lang="en-US" sz="2800" dirty="0">
                <a:latin typeface="Arial Narrow" panose="020B0606020202030204" pitchFamily="34" charset="0"/>
              </a:rPr>
              <a:t>”</a:t>
            </a:r>
            <a:r>
              <a:rPr lang="el-GR" sz="2800" dirty="0">
                <a:latin typeface="Arial Narrow" panose="020B0606020202030204" pitchFamily="34" charset="0"/>
              </a:rPr>
              <a:t> 2014-2020</a:t>
            </a:r>
          </a:p>
        </p:txBody>
      </p:sp>
    </p:spTree>
    <p:extLst>
      <p:ext uri="{BB962C8B-B14F-4D97-AF65-F5344CB8AC3E}">
        <p14:creationId xmlns:p14="http://schemas.microsoft.com/office/powerpoint/2010/main" val="16724571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12F9854B-B01F-4788-B102-52F08DAC3FD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84140" b="2058"/>
          <a:stretch/>
        </p:blipFill>
        <p:spPr>
          <a:xfrm>
            <a:off x="0" y="10926305"/>
            <a:ext cx="9608047" cy="1875295"/>
          </a:xfrm>
          <a:prstGeom prst="rect">
            <a:avLst/>
          </a:prstGeom>
        </p:spPr>
      </p:pic>
      <p:sp>
        <p:nvSpPr>
          <p:cNvPr id="8" name="Rectangle 7">
            <a:extLst>
              <a:ext uri="{FF2B5EF4-FFF2-40B4-BE49-F238E27FC236}">
                <a16:creationId xmlns:a16="http://schemas.microsoft.com/office/drawing/2014/main" xmlns="" id="{F99B5177-CA53-46B5-BE16-685A07243F98}"/>
              </a:ext>
            </a:extLst>
          </p:cNvPr>
          <p:cNvSpPr/>
          <p:nvPr userDrawn="1"/>
        </p:nvSpPr>
        <p:spPr>
          <a:xfrm>
            <a:off x="356460" y="325464"/>
            <a:ext cx="8896027" cy="10445858"/>
          </a:xfrm>
          <a:prstGeom prst="rect">
            <a:avLst/>
          </a:prstGeom>
          <a:solidFill>
            <a:schemeClr val="bg1">
              <a:lumMod val="9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dirty="0"/>
          </a:p>
        </p:txBody>
      </p:sp>
      <p:sp>
        <p:nvSpPr>
          <p:cNvPr id="9" name="TextBox 8">
            <a:extLst>
              <a:ext uri="{FF2B5EF4-FFF2-40B4-BE49-F238E27FC236}">
                <a16:creationId xmlns:a16="http://schemas.microsoft.com/office/drawing/2014/main" xmlns="" id="{D66534A1-3972-417C-8208-1145D5607CEF}"/>
              </a:ext>
            </a:extLst>
          </p:cNvPr>
          <p:cNvSpPr txBox="1"/>
          <p:nvPr userDrawn="1"/>
        </p:nvSpPr>
        <p:spPr>
          <a:xfrm>
            <a:off x="526942" y="681925"/>
            <a:ext cx="8183105" cy="461665"/>
          </a:xfrm>
          <a:prstGeom prst="rect">
            <a:avLst/>
          </a:prstGeom>
          <a:noFill/>
        </p:spPr>
        <p:txBody>
          <a:bodyPr wrap="square" rtlCol="0">
            <a:spAutoFit/>
          </a:bodyPr>
          <a:lstStyle/>
          <a:p>
            <a:pPr algn="ctr"/>
            <a:r>
              <a:rPr lang="el-GR" sz="2400" b="1" dirty="0">
                <a:solidFill>
                  <a:srgbClr val="D51735"/>
                </a:solidFill>
                <a:latin typeface="Arial Narrow" panose="020B0606020202030204" pitchFamily="34" charset="0"/>
                <a:cs typeface="Arial" panose="020B0604020202020204" pitchFamily="34" charset="0"/>
              </a:rPr>
              <a:t>ΕΥΡΩΠΑΪΚΟ ΤΑΜΕΙΟ ΠΕΡΙΦΕΡΕΙΑΚΗΣ ΑΝΑΠΤΥΞΗΣ</a:t>
            </a:r>
          </a:p>
        </p:txBody>
      </p:sp>
      <p:sp>
        <p:nvSpPr>
          <p:cNvPr id="10" name="TextBox 9">
            <a:extLst>
              <a:ext uri="{FF2B5EF4-FFF2-40B4-BE49-F238E27FC236}">
                <a16:creationId xmlns:a16="http://schemas.microsoft.com/office/drawing/2014/main" xmlns="" id="{A68B01F9-BDD0-4A3F-8B5C-C5F4D04AAF34}"/>
              </a:ext>
            </a:extLst>
          </p:cNvPr>
          <p:cNvSpPr txBox="1"/>
          <p:nvPr userDrawn="1"/>
        </p:nvSpPr>
        <p:spPr>
          <a:xfrm>
            <a:off x="883403" y="1444189"/>
            <a:ext cx="3749744" cy="892552"/>
          </a:xfrm>
          <a:prstGeom prst="rect">
            <a:avLst/>
          </a:prstGeom>
          <a:noFill/>
        </p:spPr>
        <p:txBody>
          <a:bodyPr wrap="none" rtlCol="0">
            <a:spAutoFit/>
          </a:bodyPr>
          <a:lstStyle/>
          <a:p>
            <a:r>
              <a:rPr lang="el-GR" sz="2800" dirty="0">
                <a:latin typeface="Arial Narrow" panose="020B0606020202030204" pitchFamily="34" charset="0"/>
              </a:rPr>
              <a:t>Επιχειρησιακό Πρόγραμμα</a:t>
            </a:r>
          </a:p>
          <a:p>
            <a:r>
              <a:rPr lang="el-GR" sz="2400" dirty="0">
                <a:latin typeface="Arial Narrow" panose="020B0606020202030204" pitchFamily="34" charset="0"/>
              </a:rPr>
              <a:t>Περιφέρειας Κρήτης</a:t>
            </a:r>
          </a:p>
        </p:txBody>
      </p:sp>
    </p:spTree>
    <p:extLst>
      <p:ext uri="{BB962C8B-B14F-4D97-AF65-F5344CB8AC3E}">
        <p14:creationId xmlns:p14="http://schemas.microsoft.com/office/powerpoint/2010/main" val="1862009884"/>
      </p:ext>
    </p:extLst>
  </p:cSld>
  <p:clrMap bg1="lt1" tx1="dk1" bg2="lt2" tx2="dk2" accent1="accent1" accent2="accent2" accent3="accent3" accent4="accent4" accent5="accent5" accent6="accent6" hlink="hlink" folHlink="folHlink"/>
  <p:sldLayoutIdLst>
    <p:sldLayoutId id="214748369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4 - TextBox">
            <a:extLst>
              <a:ext uri="{FF2B5EF4-FFF2-40B4-BE49-F238E27FC236}">
                <a16:creationId xmlns:a16="http://schemas.microsoft.com/office/drawing/2014/main" xmlns="" id="{A139DF79-8A8F-4C2E-BEAB-97708FD2053C}"/>
              </a:ext>
            </a:extLst>
          </p:cNvPr>
          <p:cNvSpPr txBox="1"/>
          <p:nvPr/>
        </p:nvSpPr>
        <p:spPr>
          <a:xfrm>
            <a:off x="375834" y="2163325"/>
            <a:ext cx="8849532" cy="2662267"/>
          </a:xfrm>
          <a:prstGeom prst="rect">
            <a:avLst/>
          </a:prstGeom>
          <a:noFill/>
        </p:spPr>
        <p:txBody>
          <a:bodyPr wrap="square" rtlCol="0">
            <a:spAutoFit/>
          </a:bodyPr>
          <a:lstStyle/>
          <a:p>
            <a:pPr algn="just">
              <a:lnSpc>
                <a:spcPct val="150000"/>
              </a:lnSpc>
            </a:pPr>
            <a:r>
              <a:rPr lang="el-GR"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Η/Οι επιχείρηση/εις </a:t>
            </a:r>
            <a:r>
              <a:rPr lang="en-US"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Geosystems Hellas </a:t>
            </a:r>
            <a:r>
              <a:rPr lang="el-GR"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Α.Ε</a:t>
            </a:r>
            <a:r>
              <a:rPr lang="en-US"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a:t>
            </a:r>
            <a:r>
              <a:rPr lang="el-GR"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 ΑΝΕΛΙΞΙΣ ΣΥΜΒΟΥΛΟΙ ΑΝΑΠΤΥΞΗΣ Α.Ε. και ΤΜ ΛΥΣΕΙΣ ΕΠΕ που εδρεύει/ουν στην </a:t>
            </a:r>
            <a:r>
              <a:rPr lang="el-GR" sz="12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Περιφέρεια Κρήτης </a:t>
            </a:r>
            <a:r>
              <a:rPr lang="el-GR"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εντάχθηκε/αν στη δράση </a:t>
            </a:r>
            <a:r>
              <a:rPr lang="el-GR" sz="12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a:t>
            </a:r>
            <a:r>
              <a:rPr lang="el-GR" sz="1200" b="1" i="0" u="none" strike="noStrike" baseline="0" dirty="0">
                <a:solidFill>
                  <a:schemeClr val="accent1">
                    <a:lumMod val="50000"/>
                  </a:schemeClr>
                </a:solidFill>
                <a:latin typeface="Verdana" panose="020B0604030504040204" pitchFamily="34" charset="0"/>
                <a:ea typeface="Verdana" panose="020B0604030504040204" pitchFamily="34" charset="0"/>
              </a:rPr>
              <a:t>Έρευνα και ανάπτυξη από ΜΜΕ, σε τομείς της RIS3Crete</a:t>
            </a:r>
            <a:r>
              <a:rPr lang="el-GR" sz="12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el-GR" sz="1200" b="0" i="0" u="none" strike="noStrike" baseline="0" dirty="0">
                <a:solidFill>
                  <a:schemeClr val="accent1">
                    <a:lumMod val="50000"/>
                  </a:schemeClr>
                </a:solidFill>
                <a:latin typeface="Verdana" panose="020B0604030504040204" pitchFamily="34" charset="0"/>
                <a:ea typeface="Verdana" panose="020B0604030504040204" pitchFamily="34" charset="0"/>
              </a:rPr>
              <a:t>Η δράση επιδιώκει τη σύνδεση της έρευνας και καινοτομίας με την επιχειρηματικότητα και την ενίσχυση της ανταγωνιστικότητας των επιχειρήσεων, με σκοπό τη μετάβαση στην ποιοτική καινοτόμα επιχειρηματικότητα και την αύξηση της εγχώριας προστιθέμενης αξίας. Επιπλέον επιδιώκει την άμεση και αποτελεσματική διοχέτευση των διαθέσιμων πόρων για την προώθηση ερευνητικών δραστηριοτήτων και την εφαρμογή καινοτομιών στις επιχειρήσεις και ιδιαίτερα στις μικρομεσαίες επιχειρήσεις. </a:t>
            </a:r>
            <a:endParaRPr lang="el-GR" sz="1200" dirty="0">
              <a:solidFill>
                <a:schemeClr val="accent1">
                  <a:lumMod val="50000"/>
                </a:schemeClr>
              </a:solidFill>
              <a:latin typeface="Verdana" pitchFamily="34" charset="0"/>
              <a:ea typeface="Verdana" pitchFamily="34" charset="0"/>
              <a:cs typeface="Verdana" pitchFamily="34" charset="0"/>
            </a:endParaRPr>
          </a:p>
          <a:p>
            <a:pPr algn="just">
              <a:lnSpc>
                <a:spcPct val="150000"/>
              </a:lnSpc>
              <a:spcBef>
                <a:spcPts val="600"/>
              </a:spcBef>
            </a:pPr>
            <a:r>
              <a:rPr lang="el-GR" sz="1200" dirty="0">
                <a:solidFill>
                  <a:srgbClr val="002060"/>
                </a:solidFill>
                <a:latin typeface="Verdana" pitchFamily="34" charset="0"/>
                <a:ea typeface="Verdana" pitchFamily="34" charset="0"/>
                <a:cs typeface="Verdana" pitchFamily="34" charset="0"/>
              </a:rPr>
              <a:t>Ο συνολικός προϋπολογισμός της επένδυσης είναι 289.074,95 € εκ των οποίων η ιδιωτική δαπάνη ανέρχεται στα 57.815 € και συγχρηματοδοτείται από </a:t>
            </a:r>
            <a:r>
              <a:rPr lang="el-GR" sz="1200" b="1" dirty="0">
                <a:solidFill>
                  <a:srgbClr val="002060"/>
                </a:solidFill>
                <a:latin typeface="Verdana" pitchFamily="34" charset="0"/>
                <a:ea typeface="Verdana" pitchFamily="34" charset="0"/>
                <a:cs typeface="Verdana" pitchFamily="34" charset="0"/>
              </a:rPr>
              <a:t>την Ελλάδα </a:t>
            </a:r>
            <a:r>
              <a:rPr lang="el-GR" sz="1200" dirty="0">
                <a:solidFill>
                  <a:srgbClr val="002060"/>
                </a:solidFill>
                <a:latin typeface="Verdana" pitchFamily="34" charset="0"/>
                <a:ea typeface="Verdana" pitchFamily="34" charset="0"/>
                <a:cs typeface="Verdana" pitchFamily="34" charset="0"/>
              </a:rPr>
              <a:t>και το </a:t>
            </a:r>
            <a:r>
              <a:rPr lang="el-GR" sz="1200" b="1" dirty="0">
                <a:solidFill>
                  <a:srgbClr val="002060"/>
                </a:solidFill>
                <a:latin typeface="Verdana" pitchFamily="34" charset="0"/>
                <a:ea typeface="Verdana" pitchFamily="34" charset="0"/>
                <a:cs typeface="Verdana" pitchFamily="34" charset="0"/>
              </a:rPr>
              <a:t>Ευρωπαϊκό Ταμείο Περιφερειακής Ανάπτυξης</a:t>
            </a:r>
            <a:r>
              <a:rPr lang="el-GR" sz="1200" dirty="0">
                <a:solidFill>
                  <a:srgbClr val="002060"/>
                </a:solidFill>
                <a:latin typeface="Verdana" pitchFamily="34" charset="0"/>
                <a:ea typeface="Verdana" pitchFamily="34" charset="0"/>
                <a:cs typeface="Verdana" pitchFamily="34" charset="0"/>
              </a:rPr>
              <a:t>. </a:t>
            </a:r>
            <a:endParaRPr lang="el-GR" sz="1200" b="1" dirty="0">
              <a:solidFill>
                <a:srgbClr val="002060"/>
              </a:solidFill>
              <a:latin typeface="Verdana" pitchFamily="34" charset="0"/>
              <a:ea typeface="Verdana" pitchFamily="34" charset="0"/>
              <a:cs typeface="Verdana" pitchFamily="34" charset="0"/>
            </a:endParaRPr>
          </a:p>
        </p:txBody>
      </p:sp>
      <p:sp>
        <p:nvSpPr>
          <p:cNvPr id="10" name="5 - TextBox">
            <a:extLst>
              <a:ext uri="{FF2B5EF4-FFF2-40B4-BE49-F238E27FC236}">
                <a16:creationId xmlns:a16="http://schemas.microsoft.com/office/drawing/2014/main" xmlns="" id="{BA04B47D-5973-4A6D-A83F-4B8C1F1D3263}"/>
              </a:ext>
            </a:extLst>
          </p:cNvPr>
          <p:cNvSpPr txBox="1"/>
          <p:nvPr/>
        </p:nvSpPr>
        <p:spPr>
          <a:xfrm>
            <a:off x="406400" y="4947920"/>
            <a:ext cx="8818966" cy="3970318"/>
          </a:xfrm>
          <a:prstGeom prst="rect">
            <a:avLst/>
          </a:prstGeom>
          <a:noFill/>
        </p:spPr>
        <p:txBody>
          <a:bodyPr wrap="square" rtlCol="0">
            <a:spAutoFit/>
          </a:bodyPr>
          <a:lstStyle/>
          <a:p>
            <a:pPr algn="just">
              <a:lnSpc>
                <a:spcPct val="150000"/>
              </a:lnSpc>
            </a:pPr>
            <a:r>
              <a:rPr lang="el-GR" sz="1200" b="1" dirty="0">
                <a:solidFill>
                  <a:srgbClr val="002060"/>
                </a:solidFill>
                <a:latin typeface="Verdana" pitchFamily="34" charset="0"/>
                <a:ea typeface="Verdana" pitchFamily="34" charset="0"/>
                <a:cs typeface="Verdana" pitchFamily="34" charset="0"/>
              </a:rPr>
              <a:t>Το επιχειρηματικό σχέδιο που εγκρίθηκε προς χρηματοδότηση και </a:t>
            </a:r>
            <a:r>
              <a:rPr lang="el-GR" sz="1200" b="1" dirty="0" smtClean="0">
                <a:solidFill>
                  <a:srgbClr val="002060"/>
                </a:solidFill>
                <a:latin typeface="Verdana" pitchFamily="34" charset="0"/>
                <a:ea typeface="Verdana" pitchFamily="34" charset="0"/>
                <a:cs typeface="Verdana" pitchFamily="34" charset="0"/>
              </a:rPr>
              <a:t>υλοποιείται για την εταιρία </a:t>
            </a:r>
            <a:r>
              <a:rPr lang="en-US" sz="1200" b="1" dirty="0" smtClean="0">
                <a:solidFill>
                  <a:srgbClr val="002060"/>
                </a:solidFill>
                <a:latin typeface="Verdana" pitchFamily="34" charset="0"/>
                <a:ea typeface="Verdana" pitchFamily="34" charset="0"/>
                <a:cs typeface="Verdana" pitchFamily="34" charset="0"/>
              </a:rPr>
              <a:t>GEOSYSTEMS HELLAS A.E</a:t>
            </a:r>
            <a:r>
              <a:rPr lang="el-GR" sz="1200" b="1" dirty="0" smtClean="0">
                <a:solidFill>
                  <a:srgbClr val="002060"/>
                </a:solidFill>
                <a:latin typeface="Verdana" pitchFamily="34" charset="0"/>
                <a:ea typeface="Verdana" pitchFamily="34" charset="0"/>
                <a:cs typeface="Verdana" pitchFamily="34" charset="0"/>
              </a:rPr>
              <a:t>, </a:t>
            </a:r>
            <a:r>
              <a:rPr lang="el-GR" sz="1200" b="1" dirty="0">
                <a:solidFill>
                  <a:srgbClr val="002060"/>
                </a:solidFill>
                <a:latin typeface="Verdana" pitchFamily="34" charset="0"/>
                <a:ea typeface="Verdana" pitchFamily="34" charset="0"/>
                <a:cs typeface="Verdana" pitchFamily="34" charset="0"/>
              </a:rPr>
              <a:t>περιλαμβάνει επενδύσεις στις παρακάτω βασικές κατηγορίες:</a:t>
            </a:r>
          </a:p>
          <a:p>
            <a:pPr>
              <a:lnSpc>
                <a:spcPct val="150000"/>
              </a:lnSpc>
            </a:pPr>
            <a:r>
              <a:rPr lang="el-GR" sz="1200" dirty="0">
                <a:solidFill>
                  <a:srgbClr val="002060"/>
                </a:solidFill>
                <a:latin typeface="Verdana" pitchFamily="34" charset="0"/>
                <a:ea typeface="Verdana" pitchFamily="34" charset="0"/>
                <a:cs typeface="Verdana" pitchFamily="34" charset="0"/>
              </a:rPr>
              <a:t>α) δαπάνες προσωπικού: </a:t>
            </a:r>
            <a:r>
              <a:rPr lang="el-GR" sz="1200" dirty="0">
                <a:solidFill>
                  <a:srgbClr val="002060"/>
                </a:solidFill>
                <a:latin typeface="Verdana" pitchFamily="34" charset="0"/>
                <a:ea typeface="Verdana" pitchFamily="34" charset="0"/>
                <a:cs typeface="Verdana" pitchFamily="34" charset="0"/>
              </a:rPr>
              <a:t>95.999,96 </a:t>
            </a:r>
            <a:r>
              <a:rPr lang="el-GR" sz="1200" dirty="0" smtClean="0">
                <a:solidFill>
                  <a:srgbClr val="002060"/>
                </a:solidFill>
                <a:latin typeface="Verdana" pitchFamily="34" charset="0"/>
                <a:ea typeface="Verdana" pitchFamily="34" charset="0"/>
                <a:cs typeface="Verdana" pitchFamily="34" charset="0"/>
              </a:rPr>
              <a:t>€</a:t>
            </a:r>
            <a:endParaRPr lang="en-US" sz="1200" dirty="0">
              <a:solidFill>
                <a:srgbClr val="002060"/>
              </a:solidFill>
              <a:latin typeface="Verdana" pitchFamily="34" charset="0"/>
              <a:ea typeface="Verdana" pitchFamily="34" charset="0"/>
              <a:cs typeface="Verdana" pitchFamily="34" charset="0"/>
            </a:endParaRPr>
          </a:p>
          <a:p>
            <a:pPr>
              <a:lnSpc>
                <a:spcPct val="150000"/>
              </a:lnSpc>
            </a:pPr>
            <a:r>
              <a:rPr lang="el-GR" sz="1200" dirty="0">
                <a:solidFill>
                  <a:srgbClr val="002060"/>
                </a:solidFill>
                <a:latin typeface="Verdana" pitchFamily="34" charset="0"/>
                <a:ea typeface="Verdana" pitchFamily="34" charset="0"/>
                <a:cs typeface="Verdana" pitchFamily="34" charset="0"/>
              </a:rPr>
              <a:t>β) δαπάνες οργάνων και εξοπλισμού: </a:t>
            </a:r>
            <a:r>
              <a:rPr lang="el-GR" sz="1200" dirty="0">
                <a:solidFill>
                  <a:srgbClr val="002060"/>
                </a:solidFill>
                <a:latin typeface="Verdana" pitchFamily="34" charset="0"/>
                <a:ea typeface="Verdana" pitchFamily="34" charset="0"/>
                <a:cs typeface="Verdana" pitchFamily="34" charset="0"/>
              </a:rPr>
              <a:t>10.000,00</a:t>
            </a:r>
            <a:r>
              <a:rPr lang="el-GR" sz="1200" dirty="0">
                <a:solidFill>
                  <a:srgbClr val="002060"/>
                </a:solidFill>
                <a:latin typeface="Verdana" pitchFamily="34" charset="0"/>
                <a:ea typeface="Verdana" pitchFamily="34" charset="0"/>
                <a:cs typeface="Verdana" pitchFamily="34" charset="0"/>
              </a:rPr>
              <a:t> </a:t>
            </a:r>
            <a:r>
              <a:rPr lang="el-GR" sz="1200" dirty="0">
                <a:solidFill>
                  <a:srgbClr val="002060"/>
                </a:solidFill>
                <a:latin typeface="Verdana" pitchFamily="34" charset="0"/>
                <a:ea typeface="Verdana" pitchFamily="34" charset="0"/>
                <a:cs typeface="Verdana" pitchFamily="34" charset="0"/>
              </a:rPr>
              <a:t>€</a:t>
            </a:r>
          </a:p>
          <a:p>
            <a:pPr>
              <a:lnSpc>
                <a:spcPct val="150000"/>
              </a:lnSpc>
            </a:pPr>
            <a:r>
              <a:rPr lang="el-GR" sz="1200" dirty="0" smtClean="0">
                <a:solidFill>
                  <a:srgbClr val="002060"/>
                </a:solidFill>
                <a:latin typeface="Verdana" pitchFamily="34" charset="0"/>
                <a:ea typeface="Verdana" pitchFamily="34" charset="0"/>
                <a:cs typeface="Verdana" pitchFamily="34" charset="0"/>
              </a:rPr>
              <a:t>γ) </a:t>
            </a:r>
            <a:r>
              <a:rPr lang="el-GR" sz="1200" dirty="0">
                <a:solidFill>
                  <a:srgbClr val="002060"/>
                </a:solidFill>
                <a:latin typeface="Verdana" pitchFamily="34" charset="0"/>
                <a:ea typeface="Verdana" pitchFamily="34" charset="0"/>
                <a:cs typeface="Verdana" pitchFamily="34" charset="0"/>
              </a:rPr>
              <a:t>πρόσθετα γενικά έξοδα και λοιπές λειτουργικές δαπάνες: </a:t>
            </a:r>
            <a:r>
              <a:rPr lang="el-GR" sz="1200" dirty="0">
                <a:solidFill>
                  <a:srgbClr val="002060"/>
                </a:solidFill>
                <a:latin typeface="Verdana" pitchFamily="34" charset="0"/>
                <a:ea typeface="Verdana" pitchFamily="34" charset="0"/>
                <a:cs typeface="Verdana" pitchFamily="34" charset="0"/>
              </a:rPr>
              <a:t>21.399,99 </a:t>
            </a:r>
            <a:r>
              <a:rPr lang="el-GR" sz="1200" dirty="0">
                <a:solidFill>
                  <a:srgbClr val="002060"/>
                </a:solidFill>
                <a:latin typeface="Verdana" pitchFamily="34" charset="0"/>
                <a:ea typeface="Verdana" pitchFamily="34" charset="0"/>
                <a:cs typeface="Verdana" pitchFamily="34" charset="0"/>
              </a:rPr>
              <a:t>€</a:t>
            </a:r>
          </a:p>
          <a:p>
            <a:pPr>
              <a:lnSpc>
                <a:spcPct val="150000"/>
              </a:lnSpc>
            </a:pPr>
            <a:r>
              <a:rPr lang="el-GR" sz="1200" dirty="0">
                <a:solidFill>
                  <a:srgbClr val="002060"/>
                </a:solidFill>
                <a:latin typeface="Verdana" pitchFamily="34" charset="0"/>
                <a:ea typeface="Verdana" pitchFamily="34" charset="0"/>
                <a:cs typeface="Verdana" pitchFamily="34" charset="0"/>
              </a:rPr>
              <a:t>	</a:t>
            </a:r>
          </a:p>
          <a:p>
            <a:pPr>
              <a:lnSpc>
                <a:spcPct val="150000"/>
              </a:lnSpc>
            </a:pPr>
            <a:r>
              <a:rPr lang="el-GR" sz="1200" b="1" dirty="0">
                <a:solidFill>
                  <a:srgbClr val="002060"/>
                </a:solidFill>
                <a:latin typeface="Verdana" pitchFamily="34" charset="0"/>
                <a:ea typeface="Verdana" pitchFamily="34" charset="0"/>
                <a:cs typeface="Verdana" pitchFamily="34" charset="0"/>
              </a:rPr>
              <a:t>Μέσω της συμμετοχής στη Δράση, η επιχείρηση επιτυγχάνει:</a:t>
            </a:r>
          </a:p>
          <a:p>
            <a:pPr>
              <a:lnSpc>
                <a:spcPct val="150000"/>
              </a:lnSpc>
              <a:buFont typeface="Wingdings" pitchFamily="2" charset="2"/>
              <a:buChar char="ü"/>
            </a:pPr>
            <a:r>
              <a:rPr lang="el-GR" sz="1200" dirty="0">
                <a:solidFill>
                  <a:srgbClr val="002060"/>
                </a:solidFill>
                <a:latin typeface="Verdana" pitchFamily="34" charset="0"/>
                <a:ea typeface="Verdana" pitchFamily="34" charset="0"/>
              </a:rPr>
              <a:t> Βελτίωση </a:t>
            </a:r>
            <a:r>
              <a:rPr lang="el-GR" sz="1200" dirty="0">
                <a:solidFill>
                  <a:srgbClr val="002060"/>
                </a:solidFill>
                <a:latin typeface="Verdana" pitchFamily="34" charset="0"/>
                <a:ea typeface="Verdana" pitchFamily="34" charset="0"/>
                <a:cs typeface="Verdana" pitchFamily="34" charset="0"/>
              </a:rPr>
              <a:t>της ανταγωνιστικότητας της σε τομείς σχεδιασμού, ανάπτυξης και διαχείρισης συστημάτων </a:t>
            </a:r>
            <a:r>
              <a:rPr lang="en-US" sz="1200" dirty="0" err="1">
                <a:solidFill>
                  <a:srgbClr val="002060"/>
                </a:solidFill>
                <a:latin typeface="Verdana" pitchFamily="34" charset="0"/>
                <a:ea typeface="Verdana" pitchFamily="34" charset="0"/>
                <a:cs typeface="Verdana" pitchFamily="34" charset="0"/>
              </a:rPr>
              <a:t>WebGIS</a:t>
            </a:r>
            <a:endParaRPr lang="el-GR" sz="1200" dirty="0">
              <a:solidFill>
                <a:srgbClr val="002060"/>
              </a:solidFill>
              <a:latin typeface="Verdana" pitchFamily="34" charset="0"/>
              <a:ea typeface="Verdana" pitchFamily="34" charset="0"/>
              <a:cs typeface="Verdana" pitchFamily="34" charset="0"/>
            </a:endParaRPr>
          </a:p>
          <a:p>
            <a:pPr>
              <a:lnSpc>
                <a:spcPct val="150000"/>
              </a:lnSpc>
              <a:buFont typeface="Wingdings" pitchFamily="2" charset="2"/>
              <a:buChar char="ü"/>
            </a:pPr>
            <a:r>
              <a:rPr lang="el-GR" sz="1200" dirty="0">
                <a:solidFill>
                  <a:srgbClr val="002060"/>
                </a:solidFill>
                <a:latin typeface="Verdana" pitchFamily="34" charset="0"/>
                <a:ea typeface="Verdana" pitchFamily="34" charset="0"/>
                <a:cs typeface="Verdana" pitchFamily="34" charset="0"/>
              </a:rPr>
              <a:t> Ενίσχυση της καινοτόμου επιχειρηματικότητας </a:t>
            </a:r>
          </a:p>
          <a:p>
            <a:pPr>
              <a:lnSpc>
                <a:spcPct val="150000"/>
              </a:lnSpc>
              <a:buFont typeface="Wingdings" pitchFamily="2" charset="2"/>
              <a:buChar char="ü"/>
            </a:pPr>
            <a:r>
              <a:rPr lang="el-GR" sz="1200" dirty="0">
                <a:solidFill>
                  <a:srgbClr val="002060"/>
                </a:solidFill>
                <a:latin typeface="Verdana" pitchFamily="34" charset="0"/>
                <a:ea typeface="Verdana" pitchFamily="34" charset="0"/>
                <a:cs typeface="Verdana" pitchFamily="34" charset="0"/>
              </a:rPr>
              <a:t> Δημιουργία και διατήρηση ποιοτικών θέσεων εργασίας</a:t>
            </a:r>
          </a:p>
          <a:p>
            <a:pPr>
              <a:lnSpc>
                <a:spcPct val="150000"/>
              </a:lnSpc>
            </a:pPr>
            <a:endParaRPr lang="el-GR" sz="1200" dirty="0">
              <a:solidFill>
                <a:srgbClr val="002060"/>
              </a:solidFill>
              <a:latin typeface="Verdana" pitchFamily="34" charset="0"/>
              <a:ea typeface="Verdana" pitchFamily="34" charset="0"/>
              <a:cs typeface="Verdana" pitchFamily="34" charset="0"/>
            </a:endParaRPr>
          </a:p>
          <a:p>
            <a:pPr algn="just">
              <a:lnSpc>
                <a:spcPct val="150000"/>
              </a:lnSpc>
            </a:pPr>
            <a:r>
              <a:rPr lang="el-GR" sz="1200" dirty="0">
                <a:solidFill>
                  <a:srgbClr val="002060"/>
                </a:solidFill>
                <a:latin typeface="Verdana" pitchFamily="34" charset="0"/>
                <a:ea typeface="Verdana" pitchFamily="34" charset="0"/>
                <a:cs typeface="Verdana" pitchFamily="34" charset="0"/>
              </a:rPr>
              <a:t>Με τη συμβολή του </a:t>
            </a:r>
            <a:r>
              <a:rPr lang="el-GR" sz="1200" b="1" dirty="0">
                <a:solidFill>
                  <a:srgbClr val="002060"/>
                </a:solidFill>
                <a:latin typeface="Verdana" pitchFamily="34" charset="0"/>
                <a:ea typeface="Verdana" pitchFamily="34" charset="0"/>
                <a:cs typeface="Verdana" pitchFamily="34" charset="0"/>
              </a:rPr>
              <a:t>ΕΠ Κρήτη 2014-2020</a:t>
            </a:r>
            <a:r>
              <a:rPr lang="el-GR" sz="1200" dirty="0">
                <a:solidFill>
                  <a:srgbClr val="002060"/>
                </a:solidFill>
                <a:latin typeface="Verdana" pitchFamily="34" charset="0"/>
                <a:ea typeface="Verdana" pitchFamily="34" charset="0"/>
                <a:cs typeface="Verdana" pitchFamily="34" charset="0"/>
              </a:rPr>
              <a:t> ενισχύθηκε η/οι επιχείρηση/εις αποφέροντας οφέλη στην ανταγωνιστικότητα της χώρας καθώς και στην τοπική οικονομία</a:t>
            </a:r>
            <a:r>
              <a:rPr lang="en-US" sz="1200" dirty="0">
                <a:solidFill>
                  <a:srgbClr val="002060"/>
                </a:solidFill>
                <a:latin typeface="Verdana" pitchFamily="34" charset="0"/>
                <a:ea typeface="Verdana" pitchFamily="34" charset="0"/>
                <a:cs typeface="Verdana" pitchFamily="34" charset="0"/>
              </a:rPr>
              <a:t>.</a:t>
            </a:r>
            <a:r>
              <a:rPr lang="el-GR" sz="1200" dirty="0">
                <a:solidFill>
                  <a:srgbClr val="002060"/>
                </a:solidFill>
                <a:latin typeface="Verdana" pitchFamily="34" charset="0"/>
                <a:ea typeface="Verdana" pitchFamily="34" charset="0"/>
                <a:cs typeface="Verdana" pitchFamily="34" charset="0"/>
              </a:rPr>
              <a:t> </a:t>
            </a:r>
            <a:endParaRPr lang="en-US" sz="1200" dirty="0">
              <a:solidFill>
                <a:srgbClr val="002060"/>
              </a:solidFill>
              <a:latin typeface="Verdana" pitchFamily="34" charset="0"/>
              <a:ea typeface="Verdana" pitchFamily="34" charset="0"/>
              <a:cs typeface="Verdana" pitchFamily="34" charset="0"/>
            </a:endParaRPr>
          </a:p>
          <a:p>
            <a:pPr>
              <a:lnSpc>
                <a:spcPct val="150000"/>
              </a:lnSpc>
            </a:pPr>
            <a:endParaRPr lang="el-GR" sz="1200" dirty="0">
              <a:solidFill>
                <a:srgbClr val="00206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01816875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246</TotalTime>
  <Words>180</Words>
  <Application>Microsoft Office PowerPoint</Application>
  <PresentationFormat>A3 Paper (297x420 mm)</PresentationFormat>
  <Paragraphs>13</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Narrow</vt:lpstr>
      <vt:lpstr>Calibri</vt:lpstr>
      <vt:lpstr>Verdana</vt:lpstr>
      <vt:lpstr>Wingdings</vt:lpstr>
      <vt:lpstr>Custom Design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Manousakis</dc:creator>
  <cp:lastModifiedBy>yannis</cp:lastModifiedBy>
  <cp:revision>21</cp:revision>
  <dcterms:created xsi:type="dcterms:W3CDTF">2021-01-27T08:43:35Z</dcterms:created>
  <dcterms:modified xsi:type="dcterms:W3CDTF">2021-10-11T12:56:56Z</dcterms:modified>
</cp:coreProperties>
</file>